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1" r:id="rId5"/>
    <p:sldMasterId id="2147483674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y="5143500" cx="9144000"/>
  <p:notesSz cx="6858000" cy="9945675"/>
  <p:embeddedFontLst>
    <p:embeddedFont>
      <p:font typeface="Stardos Stencil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heYcpRxdS44LNjbosc+uINvl3q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97F0A73-6778-4F2F-A906-2C249EA08252}">
  <a:tblStyle styleId="{697F0A73-6778-4F2F-A906-2C249EA0825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font" Target="fonts/StardosStencil-regular.fntdata"/><Relationship Id="rId14" Type="http://schemas.openxmlformats.org/officeDocument/2006/relationships/slide" Target="slides/slide7.xml"/><Relationship Id="rId17" Type="http://customschemas.google.com/relationships/presentationmetadata" Target="metadata"/><Relationship Id="rId16" Type="http://schemas.openxmlformats.org/officeDocument/2006/relationships/font" Target="fonts/StardosStencil-bold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</a:pPr>
            <a:fld id="{00000000-1234-1234-1234-123412341234}" type="slidenum">
              <a:rPr b="0" i="0" lang="fr-FR" sz="14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:notes"/>
          <p:cNvSpPr/>
          <p:nvPr>
            <p:ph idx="2" type="sldImg"/>
          </p:nvPr>
        </p:nvSpPr>
        <p:spPr>
          <a:xfrm>
            <a:off x="444600" y="1243080"/>
            <a:ext cx="5968440" cy="335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Google Shape;171;p1:notes"/>
          <p:cNvSpPr txBox="1"/>
          <p:nvPr>
            <p:ph idx="1" type="body"/>
          </p:nvPr>
        </p:nvSpPr>
        <p:spPr>
          <a:xfrm>
            <a:off x="685800" y="4786200"/>
            <a:ext cx="5485680" cy="391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:notes"/>
          <p:cNvSpPr/>
          <p:nvPr/>
        </p:nvSpPr>
        <p:spPr>
          <a:xfrm>
            <a:off x="3884760" y="9446760"/>
            <a:ext cx="2971080" cy="498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fr-FR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:notes"/>
          <p:cNvSpPr/>
          <p:nvPr>
            <p:ph idx="2" type="sldImg"/>
          </p:nvPr>
        </p:nvSpPr>
        <p:spPr>
          <a:xfrm>
            <a:off x="444600" y="1243080"/>
            <a:ext cx="5968440" cy="335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Google Shape;179;p2:notes"/>
          <p:cNvSpPr txBox="1"/>
          <p:nvPr>
            <p:ph idx="1" type="body"/>
          </p:nvPr>
        </p:nvSpPr>
        <p:spPr>
          <a:xfrm>
            <a:off x="685800" y="4786200"/>
            <a:ext cx="5485680" cy="391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:notes"/>
          <p:cNvSpPr/>
          <p:nvPr/>
        </p:nvSpPr>
        <p:spPr>
          <a:xfrm>
            <a:off x="3884760" y="9446760"/>
            <a:ext cx="2971080" cy="498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fr-FR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:notes"/>
          <p:cNvSpPr/>
          <p:nvPr>
            <p:ph idx="2" type="sldImg"/>
          </p:nvPr>
        </p:nvSpPr>
        <p:spPr>
          <a:xfrm>
            <a:off x="444600" y="1243080"/>
            <a:ext cx="5968440" cy="335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6" name="Google Shape;186;p3:notes"/>
          <p:cNvSpPr txBox="1"/>
          <p:nvPr>
            <p:ph idx="1" type="body"/>
          </p:nvPr>
        </p:nvSpPr>
        <p:spPr>
          <a:xfrm>
            <a:off x="685800" y="4786200"/>
            <a:ext cx="5485680" cy="391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3:notes"/>
          <p:cNvSpPr/>
          <p:nvPr/>
        </p:nvSpPr>
        <p:spPr>
          <a:xfrm>
            <a:off x="3884760" y="9446760"/>
            <a:ext cx="2971080" cy="498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fr-FR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:notes"/>
          <p:cNvSpPr/>
          <p:nvPr>
            <p:ph idx="2" type="sldImg"/>
          </p:nvPr>
        </p:nvSpPr>
        <p:spPr>
          <a:xfrm>
            <a:off x="444600" y="1243080"/>
            <a:ext cx="5968440" cy="335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0" name="Google Shape;220;p4:notes"/>
          <p:cNvSpPr txBox="1"/>
          <p:nvPr>
            <p:ph idx="1" type="body"/>
          </p:nvPr>
        </p:nvSpPr>
        <p:spPr>
          <a:xfrm>
            <a:off x="685800" y="4786200"/>
            <a:ext cx="5485680" cy="391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4:notes"/>
          <p:cNvSpPr/>
          <p:nvPr/>
        </p:nvSpPr>
        <p:spPr>
          <a:xfrm>
            <a:off x="3884760" y="9446760"/>
            <a:ext cx="2971080" cy="498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fr-FR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5:notes"/>
          <p:cNvSpPr/>
          <p:nvPr>
            <p:ph idx="2" type="sldImg"/>
          </p:nvPr>
        </p:nvSpPr>
        <p:spPr>
          <a:xfrm>
            <a:off x="444600" y="1243080"/>
            <a:ext cx="5968440" cy="335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8" name="Google Shape;228;p5:notes"/>
          <p:cNvSpPr txBox="1"/>
          <p:nvPr>
            <p:ph idx="1" type="body"/>
          </p:nvPr>
        </p:nvSpPr>
        <p:spPr>
          <a:xfrm>
            <a:off x="685800" y="4786200"/>
            <a:ext cx="5485680" cy="391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5:notes"/>
          <p:cNvSpPr/>
          <p:nvPr/>
        </p:nvSpPr>
        <p:spPr>
          <a:xfrm>
            <a:off x="3884760" y="9446760"/>
            <a:ext cx="2971080" cy="498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fr-FR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6:notes"/>
          <p:cNvSpPr/>
          <p:nvPr>
            <p:ph idx="2" type="sldImg"/>
          </p:nvPr>
        </p:nvSpPr>
        <p:spPr>
          <a:xfrm>
            <a:off x="444600" y="1243080"/>
            <a:ext cx="5968440" cy="335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6" name="Google Shape;236;p6:notes"/>
          <p:cNvSpPr txBox="1"/>
          <p:nvPr>
            <p:ph idx="1" type="body"/>
          </p:nvPr>
        </p:nvSpPr>
        <p:spPr>
          <a:xfrm>
            <a:off x="685800" y="4786200"/>
            <a:ext cx="5485680" cy="391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6:notes"/>
          <p:cNvSpPr/>
          <p:nvPr/>
        </p:nvSpPr>
        <p:spPr>
          <a:xfrm>
            <a:off x="3884760" y="9446760"/>
            <a:ext cx="2971080" cy="498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fr-FR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7:notes"/>
          <p:cNvSpPr/>
          <p:nvPr>
            <p:ph idx="2" type="sldImg"/>
          </p:nvPr>
        </p:nvSpPr>
        <p:spPr>
          <a:xfrm>
            <a:off x="444600" y="1243080"/>
            <a:ext cx="5968440" cy="335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4" name="Google Shape;244;p7:notes"/>
          <p:cNvSpPr txBox="1"/>
          <p:nvPr>
            <p:ph idx="1" type="body"/>
          </p:nvPr>
        </p:nvSpPr>
        <p:spPr>
          <a:xfrm>
            <a:off x="685800" y="4786200"/>
            <a:ext cx="5485680" cy="391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7:notes"/>
          <p:cNvSpPr/>
          <p:nvPr/>
        </p:nvSpPr>
        <p:spPr>
          <a:xfrm>
            <a:off x="3884760" y="9446760"/>
            <a:ext cx="2971080" cy="498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fr-FR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"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2"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3"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3"/>
          <p:cNvSpPr txBox="1"/>
          <p:nvPr>
            <p:ph idx="4"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4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"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4"/>
          <p:cNvSpPr txBox="1"/>
          <p:nvPr>
            <p:ph idx="2"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3"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4"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4"/>
          <p:cNvSpPr txBox="1"/>
          <p:nvPr>
            <p:ph idx="5"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4"/>
          <p:cNvSpPr txBox="1"/>
          <p:nvPr>
            <p:ph idx="6"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5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"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6"/>
          <p:cNvSpPr txBox="1"/>
          <p:nvPr>
            <p:ph idx="1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7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"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2"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8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9"/>
          <p:cNvSpPr txBox="1"/>
          <p:nvPr>
            <p:ph idx="1"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0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0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0"/>
          <p:cNvSpPr txBox="1"/>
          <p:nvPr>
            <p:ph idx="2"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0"/>
          <p:cNvSpPr txBox="1"/>
          <p:nvPr>
            <p:ph idx="3"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1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1"/>
          <p:cNvSpPr txBox="1"/>
          <p:nvPr>
            <p:ph idx="1"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1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1"/>
          <p:cNvSpPr txBox="1"/>
          <p:nvPr>
            <p:ph idx="3"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2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2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32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2"/>
          <p:cNvSpPr txBox="1"/>
          <p:nvPr>
            <p:ph idx="3"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3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3"/>
          <p:cNvSpPr txBox="1"/>
          <p:nvPr>
            <p:ph idx="1"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3"/>
          <p:cNvSpPr txBox="1"/>
          <p:nvPr>
            <p:ph idx="2"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4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4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4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4"/>
          <p:cNvSpPr txBox="1"/>
          <p:nvPr>
            <p:ph idx="3"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4"/>
          <p:cNvSpPr txBox="1"/>
          <p:nvPr>
            <p:ph idx="4"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5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5"/>
          <p:cNvSpPr txBox="1"/>
          <p:nvPr>
            <p:ph idx="1"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35"/>
          <p:cNvSpPr txBox="1"/>
          <p:nvPr>
            <p:ph idx="2"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35"/>
          <p:cNvSpPr txBox="1"/>
          <p:nvPr>
            <p:ph idx="3"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5"/>
          <p:cNvSpPr txBox="1"/>
          <p:nvPr>
            <p:ph idx="4"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5"/>
          <p:cNvSpPr txBox="1"/>
          <p:nvPr>
            <p:ph idx="5"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35"/>
          <p:cNvSpPr txBox="1"/>
          <p:nvPr>
            <p:ph idx="6"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7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7"/>
          <p:cNvSpPr txBox="1"/>
          <p:nvPr>
            <p:ph idx="1"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8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8"/>
          <p:cNvSpPr txBox="1"/>
          <p:nvPr>
            <p:ph idx="1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9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9"/>
          <p:cNvSpPr txBox="1"/>
          <p:nvPr>
            <p:ph idx="1"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9"/>
          <p:cNvSpPr txBox="1"/>
          <p:nvPr>
            <p:ph idx="2"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"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0"/>
          <p:cNvSpPr txBox="1"/>
          <p:nvPr>
            <p:ph idx="1"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1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41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41"/>
          <p:cNvSpPr txBox="1"/>
          <p:nvPr>
            <p:ph idx="2"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41"/>
          <p:cNvSpPr txBox="1"/>
          <p:nvPr>
            <p:ph idx="3"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2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42"/>
          <p:cNvSpPr txBox="1"/>
          <p:nvPr>
            <p:ph idx="1"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42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42"/>
          <p:cNvSpPr txBox="1"/>
          <p:nvPr>
            <p:ph idx="3"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3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43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43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43"/>
          <p:cNvSpPr txBox="1"/>
          <p:nvPr>
            <p:ph idx="3"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4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44"/>
          <p:cNvSpPr txBox="1"/>
          <p:nvPr>
            <p:ph idx="1"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44"/>
          <p:cNvSpPr txBox="1"/>
          <p:nvPr>
            <p:ph idx="2"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5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5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45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45"/>
          <p:cNvSpPr txBox="1"/>
          <p:nvPr>
            <p:ph idx="3"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45"/>
          <p:cNvSpPr txBox="1"/>
          <p:nvPr>
            <p:ph idx="4"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6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46"/>
          <p:cNvSpPr txBox="1"/>
          <p:nvPr>
            <p:ph idx="1"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46"/>
          <p:cNvSpPr txBox="1"/>
          <p:nvPr>
            <p:ph idx="2"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46"/>
          <p:cNvSpPr txBox="1"/>
          <p:nvPr>
            <p:ph idx="3"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46"/>
          <p:cNvSpPr txBox="1"/>
          <p:nvPr>
            <p:ph idx="4"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46"/>
          <p:cNvSpPr txBox="1"/>
          <p:nvPr>
            <p:ph idx="5"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46"/>
          <p:cNvSpPr txBox="1"/>
          <p:nvPr>
            <p:ph idx="6"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"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2"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/>
          <p:nvPr>
            <p:ph idx="1"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9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2"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3"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"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3"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1"/>
          <p:cNvSpPr txBox="1"/>
          <p:nvPr>
            <p:ph idx="3"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5.jpg"/><Relationship Id="rId2" Type="http://schemas.openxmlformats.org/officeDocument/2006/relationships/image" Target="../media/image2.png"/><Relationship Id="rId3" Type="http://schemas.openxmlformats.org/officeDocument/2006/relationships/image" Target="../media/image1.jp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8.jpg"/><Relationship Id="rId2" Type="http://schemas.openxmlformats.org/officeDocument/2006/relationships/image" Target="../media/image1.jp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" Type="http://schemas.openxmlformats.org/officeDocument/2006/relationships/image" Target="../media/image8.jpg"/><Relationship Id="rId2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5" Type="http://schemas.openxmlformats.org/officeDocument/2006/relationships/theme" Target="../theme/theme4.xml"/><Relationship Id="rId1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280" y="4680"/>
            <a:ext cx="9135000" cy="5138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41240" y="1662840"/>
            <a:ext cx="1639080" cy="57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70880" y="4194000"/>
            <a:ext cx="3263040" cy="53928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8"/>
          <p:cNvSpPr txBox="1"/>
          <p:nvPr>
            <p:ph type="title"/>
          </p:nvPr>
        </p:nvSpPr>
        <p:spPr>
          <a:xfrm>
            <a:off x="1378440" y="645840"/>
            <a:ext cx="7136280" cy="56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" name="Google Shape;14;p8"/>
          <p:cNvSpPr txBox="1"/>
          <p:nvPr>
            <p:ph idx="1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60840" y="-34200"/>
            <a:ext cx="9265320" cy="5211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7280" y="4484880"/>
            <a:ext cx="3263040" cy="53928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0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60840" y="-34200"/>
            <a:ext cx="9265320" cy="5211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7280" y="4484880"/>
            <a:ext cx="3263040" cy="53928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2"/>
          <p:cNvSpPr txBox="1"/>
          <p:nvPr>
            <p:ph type="title"/>
          </p:nvPr>
        </p:nvSpPr>
        <p:spPr>
          <a:xfrm>
            <a:off x="1378440" y="645840"/>
            <a:ext cx="7136280" cy="56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0" name="Google Shape;120;p12"/>
          <p:cNvSpPr txBox="1"/>
          <p:nvPr>
            <p:ph idx="1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"/>
          <p:cNvSpPr/>
          <p:nvPr/>
        </p:nvSpPr>
        <p:spPr>
          <a:xfrm>
            <a:off x="2568240" y="2235240"/>
            <a:ext cx="5998320" cy="55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2800"/>
              <a:buFont typeface="Arial"/>
              <a:buNone/>
            </a:pPr>
            <a:r>
              <a:rPr b="0" i="0" lang="fr-FR" sz="28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Demande d’Affiliation au Sénat JCI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"/>
          <p:cNvSpPr/>
          <p:nvPr/>
        </p:nvSpPr>
        <p:spPr>
          <a:xfrm>
            <a:off x="2568240" y="2861280"/>
            <a:ext cx="5998320" cy="305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2000"/>
              <a:buFont typeface="Arial"/>
              <a:buNone/>
            </a:pPr>
            <a:r>
              <a:rPr b="1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Comment construire le dossier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"/>
          <p:cNvSpPr/>
          <p:nvPr/>
        </p:nvSpPr>
        <p:spPr>
          <a:xfrm rot="-973800">
            <a:off x="3209400" y="730800"/>
            <a:ext cx="2845440" cy="45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Stardos Stencil"/>
              <a:buNone/>
            </a:pPr>
            <a:r>
              <a:rPr b="1" i="0" lang="fr-FR" sz="2400" u="none" cap="none" strike="noStrike">
                <a:solidFill>
                  <a:srgbClr val="00B050"/>
                </a:solidFill>
                <a:latin typeface="Stardos Stencil"/>
                <a:ea typeface="Stardos Stencil"/>
                <a:cs typeface="Stardos Stencil"/>
                <a:sym typeface="Stardos Stencil"/>
              </a:rPr>
              <a:t>Mise à Jour 2025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"/>
          <p:cNvSpPr/>
          <p:nvPr/>
        </p:nvSpPr>
        <p:spPr>
          <a:xfrm>
            <a:off x="1378440" y="645840"/>
            <a:ext cx="7136280" cy="56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3200"/>
              <a:buFont typeface="Arial"/>
              <a:buNone/>
            </a:pPr>
            <a:r>
              <a:rPr b="1" i="0" lang="fr-FR" sz="32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Décider de faire la demande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"/>
          <p:cNvSpPr/>
          <p:nvPr/>
        </p:nvSpPr>
        <p:spPr>
          <a:xfrm>
            <a:off x="453600" y="1505520"/>
            <a:ext cx="8060760" cy="25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rmAutofit/>
          </a:bodyPr>
          <a:lstStyle/>
          <a:p>
            <a:pPr indent="-22824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2000"/>
              <a:buFont typeface="Noto Sans Symbols"/>
              <a:buChar char="⮲"/>
            </a:pPr>
            <a:r>
              <a:rPr b="0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Contacter le Coordinateur Régional de l’AFS.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0" marL="22860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3A67B1"/>
              </a:buClr>
              <a:buSzPts val="2000"/>
              <a:buFont typeface="Noto Sans Symbols"/>
              <a:buChar char="⮲"/>
            </a:pPr>
            <a:r>
              <a:rPr b="0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Ne pas confondre vitesse et précipitation.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0" marL="228600" marR="0" rtl="0" algn="just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Noto Sans Symbols"/>
              <a:buChar char="⮲"/>
            </a:pPr>
            <a:r>
              <a:rPr b="1" i="0" lang="fr-FR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La constitution du dossier de demande de Sénat prend du temps. 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"/>
          <p:cNvSpPr/>
          <p:nvPr/>
        </p:nvSpPr>
        <p:spPr>
          <a:xfrm>
            <a:off x="1330560" y="645840"/>
            <a:ext cx="7183800" cy="56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3200"/>
              <a:buFont typeface="Arial"/>
              <a:buNone/>
            </a:pPr>
            <a:r>
              <a:rPr b="1" i="0" lang="fr-FR" sz="32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Les Étapes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0" name="Google Shape;190;p3"/>
          <p:cNvGrpSpPr/>
          <p:nvPr/>
        </p:nvGrpSpPr>
        <p:grpSpPr>
          <a:xfrm>
            <a:off x="1775160" y="225720"/>
            <a:ext cx="6091920" cy="4466880"/>
            <a:chOff x="1775160" y="225720"/>
            <a:chExt cx="6091920" cy="4466880"/>
          </a:xfrm>
        </p:grpSpPr>
        <p:sp>
          <p:nvSpPr>
            <p:cNvPr id="191" name="Google Shape;191;p3"/>
            <p:cNvSpPr/>
            <p:nvPr/>
          </p:nvSpPr>
          <p:spPr>
            <a:xfrm>
              <a:off x="2976840" y="926640"/>
              <a:ext cx="3718800" cy="3718800"/>
            </a:xfrm>
            <a:prstGeom prst="ellipse">
              <a:avLst/>
            </a:prstGeom>
            <a:noFill/>
            <a:ln cap="flat" cmpd="sng" w="76200">
              <a:solidFill>
                <a:srgbClr val="3A67B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5043600" y="885240"/>
              <a:ext cx="1678680" cy="295560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Planifier le Calendrier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5553360" y="1476720"/>
              <a:ext cx="1969920" cy="295560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Collecter les Témoignages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6078240" y="2004120"/>
              <a:ext cx="1649880" cy="295560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Collecter les Archives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6247800" y="2606040"/>
              <a:ext cx="1619280" cy="295560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Constituer le Dossier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5983560" y="3207960"/>
              <a:ext cx="1867680" cy="295560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Compléter le Formulaire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5559840" y="3773880"/>
              <a:ext cx="1535400" cy="295560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Valider la Demande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4047480" y="4397040"/>
              <a:ext cx="1735200" cy="295560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Transmettre le Dossier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2714040" y="3773880"/>
              <a:ext cx="1593360" cy="295560"/>
            </a:xfrm>
            <a:prstGeom prst="rect">
              <a:avLst/>
            </a:prstGeom>
            <a:solidFill>
              <a:srgbClr val="F7D11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Validation de la JCEF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2440800" y="3027960"/>
              <a:ext cx="1101240" cy="295560"/>
            </a:xfrm>
            <a:prstGeom prst="rect">
              <a:avLst/>
            </a:prstGeom>
            <a:solidFill>
              <a:srgbClr val="F7D11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Validation JCI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1775160" y="2225520"/>
              <a:ext cx="2212200" cy="295560"/>
            </a:xfrm>
            <a:prstGeom prst="rect">
              <a:avLst/>
            </a:prstGeom>
            <a:solidFill>
              <a:srgbClr val="F7D11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Réception des Documents JCI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2059200" y="1485000"/>
              <a:ext cx="2343240" cy="295560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Cérémonie de Remise du Sénat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3"/>
            <p:cNvSpPr/>
            <p:nvPr/>
          </p:nvSpPr>
          <p:spPr>
            <a:xfrm rot="8007000">
              <a:off x="6051960" y="133812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 rot="9081000">
              <a:off x="6414480" y="185436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 rot="-2791800">
              <a:off x="3450960" y="402300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 rot="7675800">
              <a:off x="5297400" y="75060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 rot="-6819000">
              <a:off x="5629680" y="430812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 rot="-8730000">
              <a:off x="6320520" y="363600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 rot="-10051200">
              <a:off x="6556320" y="304344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 rot="10429800">
              <a:off x="6579720" y="244404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 rot="-925800">
              <a:off x="2974320" y="325836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 rot="324600">
              <a:off x="2892240" y="248004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 rot="1821000">
              <a:off x="3160080" y="1726200"/>
              <a:ext cx="198720" cy="226800"/>
            </a:xfrm>
            <a:prstGeom prst="triangle">
              <a:avLst>
                <a:gd fmla="val 50000" name="adj"/>
              </a:avLst>
            </a:prstGeom>
            <a:solidFill>
              <a:srgbClr val="4472C4"/>
            </a:solidFill>
            <a:ln cap="flat" cmpd="sng" w="25400">
              <a:solidFill>
                <a:srgbClr val="32549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3259800" y="1126080"/>
              <a:ext cx="1784160" cy="37044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3916440" y="871560"/>
              <a:ext cx="1112760" cy="37044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16" name="Google Shape;216;p3"/>
            <p:cNvCxnSpPr/>
            <p:nvPr/>
          </p:nvCxnSpPr>
          <p:spPr>
            <a:xfrm>
              <a:off x="4764600" y="525600"/>
              <a:ext cx="583200" cy="312840"/>
            </a:xfrm>
            <a:prstGeom prst="straightConnector1">
              <a:avLst/>
            </a:prstGeom>
            <a:noFill/>
            <a:ln cap="flat" cmpd="sng" w="76200">
              <a:solidFill>
                <a:srgbClr val="4472C4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sp>
          <p:nvSpPr>
            <p:cNvPr id="217" name="Google Shape;217;p3"/>
            <p:cNvSpPr/>
            <p:nvPr/>
          </p:nvSpPr>
          <p:spPr>
            <a:xfrm>
              <a:off x="3695040" y="225720"/>
              <a:ext cx="2139120" cy="295560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anchorCtr="0" anchor="t" bIns="45000" lIns="90000" spcFirstLastPara="1" rIns="90000" wrap="square" tIns="450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50"/>
                <a:buFont typeface="Calibri"/>
                <a:buNone/>
              </a:pPr>
              <a:r>
                <a:rPr b="0" i="0" lang="fr-FR" sz="135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Décider de faire la demande</a:t>
              </a:r>
              <a:endParaRPr b="0" i="0" sz="135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"/>
          <p:cNvSpPr/>
          <p:nvPr/>
        </p:nvSpPr>
        <p:spPr>
          <a:xfrm>
            <a:off x="1378440" y="645840"/>
            <a:ext cx="7136280" cy="56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3200"/>
              <a:buFont typeface="Arial"/>
              <a:buNone/>
            </a:pPr>
            <a:r>
              <a:rPr b="1" i="0" lang="fr-FR" sz="32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Collecter les témoignages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4"/>
          <p:cNvSpPr/>
          <p:nvPr/>
        </p:nvSpPr>
        <p:spPr>
          <a:xfrm>
            <a:off x="628560" y="1276200"/>
            <a:ext cx="7886160" cy="3129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rmAutofit/>
          </a:bodyPr>
          <a:lstStyle/>
          <a:p>
            <a:pPr indent="-22824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2000"/>
              <a:buFont typeface="Arial"/>
              <a:buChar char="•"/>
            </a:pPr>
            <a:r>
              <a:rPr b="0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Sélectionner les destinataires des </a:t>
            </a:r>
            <a:r>
              <a:rPr b="1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demandes de témoignages de soutien</a:t>
            </a:r>
            <a:r>
              <a:rPr b="0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1" marL="68580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3A67B1"/>
              </a:buClr>
              <a:buSzPts val="1800"/>
              <a:buFont typeface="Arial"/>
              <a:buChar char="•"/>
            </a:pPr>
            <a:r>
              <a:rPr b="0" i="0" lang="fr-FR" sz="18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Présidents locaux, régionaux, Sénateurs JCI connaissant le candidat, etc.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0" marL="22860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3A67B1"/>
              </a:buClr>
              <a:buSzPts val="2000"/>
              <a:buFont typeface="Arial"/>
              <a:buChar char="•"/>
            </a:pPr>
            <a:r>
              <a:rPr b="0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Envoyer les demandes en précisant :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1" marL="68580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3A67B1"/>
              </a:buClr>
              <a:buSzPts val="1800"/>
              <a:buFont typeface="Arial"/>
              <a:buChar char="•"/>
            </a:pPr>
            <a:r>
              <a:rPr b="0" i="0" lang="fr-FR" sz="18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La date limite pour recevoir les réponses,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1" marL="68580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3A67B1"/>
              </a:buClr>
              <a:buSzPts val="1800"/>
              <a:buFont typeface="Arial"/>
              <a:buChar char="•"/>
            </a:pPr>
            <a:r>
              <a:rPr b="0" i="0" lang="fr-FR" sz="18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Le lieu et la date prévus pour la Cérémonie de remise du Sénat.</a:t>
            </a:r>
            <a:r>
              <a:rPr b="0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" name="Google Shape;2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05240" y="162000"/>
            <a:ext cx="1079280" cy="1079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"/>
          <p:cNvSpPr/>
          <p:nvPr/>
        </p:nvSpPr>
        <p:spPr>
          <a:xfrm>
            <a:off x="1378440" y="645840"/>
            <a:ext cx="7136280" cy="56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3200"/>
              <a:buFont typeface="Arial"/>
              <a:buNone/>
            </a:pPr>
            <a:r>
              <a:rPr b="1" i="0" lang="fr-FR" sz="32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Collecter les archives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5"/>
          <p:cNvSpPr/>
          <p:nvPr/>
        </p:nvSpPr>
        <p:spPr>
          <a:xfrm>
            <a:off x="628560" y="1276200"/>
            <a:ext cx="7886160" cy="3129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rmAutofit/>
          </a:bodyPr>
          <a:lstStyle/>
          <a:p>
            <a:pPr indent="-22824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2000"/>
              <a:buFont typeface="Arial"/>
              <a:buChar char="•"/>
            </a:pPr>
            <a:r>
              <a:rPr b="0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Collecter les documents détaillant le parcours du candidat à partir des archives de la JCE et de celles collectées auprès des membres et anciens membres.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1" marL="68580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3A67B1"/>
              </a:buClr>
              <a:buSzPts val="1800"/>
              <a:buFont typeface="Arial"/>
              <a:buChar char="•"/>
            </a:pPr>
            <a:r>
              <a:rPr b="0" i="0" lang="fr-FR" sz="18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Comptes-rendus de réunion,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1" marL="68580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3A67B1"/>
              </a:buClr>
              <a:buSzPts val="1800"/>
              <a:buFont typeface="Arial"/>
              <a:buChar char="•"/>
            </a:pPr>
            <a:r>
              <a:rPr b="0" i="0" lang="fr-FR" sz="18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Articles de presse, pages Facebook, …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1" marL="68580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3A67B1"/>
              </a:buClr>
              <a:buSzPts val="1800"/>
              <a:buFont typeface="Arial"/>
              <a:buChar char="•"/>
            </a:pPr>
            <a:r>
              <a:rPr b="0" i="0" lang="fr-FR" sz="18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Photos (évènements, réunion, …)</a:t>
            </a:r>
            <a:r>
              <a:rPr b="0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6120" y="71640"/>
            <a:ext cx="1079280" cy="1079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"/>
          <p:cNvSpPr/>
          <p:nvPr/>
        </p:nvSpPr>
        <p:spPr>
          <a:xfrm>
            <a:off x="1378440" y="645840"/>
            <a:ext cx="7136280" cy="56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3200"/>
              <a:buFont typeface="Arial"/>
              <a:buNone/>
            </a:pPr>
            <a:r>
              <a:rPr b="1" i="0" lang="fr-FR" sz="32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Constituer le dossier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6"/>
          <p:cNvSpPr/>
          <p:nvPr/>
        </p:nvSpPr>
        <p:spPr>
          <a:xfrm>
            <a:off x="628560" y="1283040"/>
            <a:ext cx="7886160" cy="3315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rmAutofit/>
          </a:bodyPr>
          <a:lstStyle/>
          <a:p>
            <a:pPr indent="-22824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2000"/>
              <a:buFont typeface="Arial"/>
              <a:buChar char="•"/>
            </a:pPr>
            <a:r>
              <a:rPr b="1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Rédiger un dossier « annexe » </a:t>
            </a:r>
            <a:r>
              <a:rPr b="0" i="0" lang="fr-FR" sz="20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qui contient les informations détaillées qui ont été récupérées lors de l’étape de collecte des archives.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28240" lvl="0" marL="228600" marR="0" rtl="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1" i="0" lang="fr-FR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Il est important de bien décrire les actions auxquelles a participé le candidat pour percevoir la réalité de son engagement et ne pas se contenter de photos. 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1" name="Google Shape;24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57880" y="122040"/>
            <a:ext cx="1085400" cy="1079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7"/>
          <p:cNvSpPr/>
          <p:nvPr/>
        </p:nvSpPr>
        <p:spPr>
          <a:xfrm>
            <a:off x="1378440" y="645840"/>
            <a:ext cx="7136280" cy="56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67B1"/>
              </a:buClr>
              <a:buSzPts val="3200"/>
              <a:buFont typeface="Arial"/>
              <a:buNone/>
            </a:pPr>
            <a:r>
              <a:rPr b="1" i="0" lang="fr-FR" sz="3200" u="none" cap="none" strike="noStrike">
                <a:solidFill>
                  <a:srgbClr val="3A67B1"/>
                </a:solidFill>
                <a:latin typeface="Arial"/>
                <a:ea typeface="Arial"/>
                <a:cs typeface="Arial"/>
                <a:sym typeface="Arial"/>
              </a:rPr>
              <a:t>La Commission Nationale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8" name="Google Shape;248;p7"/>
          <p:cNvGraphicFramePr/>
          <p:nvPr/>
        </p:nvGraphicFramePr>
        <p:xfrm>
          <a:off x="178920" y="1200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{697F0A73-6778-4F2F-A906-2C249EA08252}</a:tableStyleId>
              </a:tblPr>
              <a:tblGrid>
                <a:gridCol w="2181600"/>
                <a:gridCol w="2418850"/>
                <a:gridCol w="1944350"/>
                <a:gridCol w="2365200"/>
              </a:tblGrid>
              <a:tr h="431650"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Arial"/>
                        <a:buNone/>
                      </a:pPr>
                      <a:r>
                        <a:rPr b="1" lang="fr-FR" sz="2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Calendrier 2025</a:t>
                      </a:r>
                      <a:endParaRPr b="0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A67B1"/>
                    </a:solidFill>
                  </a:tcPr>
                </a:tc>
                <a:tc hMerge="1"/>
                <a:tc hMerge="1"/>
                <a:tc hMerge="1"/>
              </a:tr>
              <a:tr h="1290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Dates limites </a:t>
                      </a:r>
                      <a:r>
                        <a:rPr b="0" lang="fr-FR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 transmission du dossier à la Présidence régionale et au Coordinateur régional des Sénateurs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A67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A67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 sz="1400" u="none" cap="none" strike="noStrik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Dates limites </a:t>
                      </a:r>
                      <a:r>
                        <a:rPr b="0" lang="fr-FR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 réception du dossier au siège JCEF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A67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0" lang="fr-FR" sz="1400" u="none" cap="none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Dates de réunion de la Commission Nationale JCEF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A67B1"/>
                    </a:solidFill>
                  </a:tcPr>
                </a:tc>
              </a:tr>
              <a:tr h="291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>
                          <a:solidFill>
                            <a:srgbClr val="FF0000"/>
                          </a:solidFill>
                        </a:rPr>
                        <a:t>03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FÉVRIER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>
                          <a:solidFill>
                            <a:srgbClr val="FF0000"/>
                          </a:solidFill>
                        </a:rPr>
                        <a:t>03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MARS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fr-F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fr-FR"/>
                        <a:t>0</a:t>
                      </a:r>
                      <a:r>
                        <a:rPr b="0" lang="fr-F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MARS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BF5"/>
                    </a:solidFill>
                  </a:tcPr>
                </a:tc>
              </a:tr>
              <a:tr h="291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>
                          <a:solidFill>
                            <a:srgbClr val="FF0000"/>
                          </a:solidFill>
                        </a:rPr>
                        <a:t>05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MAI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>
                          <a:solidFill>
                            <a:srgbClr val="FF0000"/>
                          </a:solidFill>
                        </a:rPr>
                        <a:t>05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fr-FR">
                          <a:solidFill>
                            <a:srgbClr val="FF0000"/>
                          </a:solidFill>
                        </a:rPr>
                        <a:t>MAI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fr-F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fr-FR"/>
                        <a:t>2</a:t>
                      </a:r>
                      <a:r>
                        <a:rPr b="0" lang="fr-F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fr-FR"/>
                        <a:t>MAI</a:t>
                      </a:r>
                      <a:r>
                        <a:rPr b="0" lang="fr-F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291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>
                          <a:solidFill>
                            <a:srgbClr val="FF0000"/>
                          </a:solidFill>
                        </a:rPr>
                        <a:t>25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lang="fr-FR">
                          <a:solidFill>
                            <a:srgbClr val="FF0000"/>
                          </a:solidFill>
                        </a:rPr>
                        <a:t>JUILLET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>
                          <a:solidFill>
                            <a:srgbClr val="FF0000"/>
                          </a:solidFill>
                        </a:rPr>
                        <a:t>25 AOÛT 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fr-F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fr-FR"/>
                        <a:t>1</a:t>
                      </a:r>
                      <a:r>
                        <a:rPr b="0" lang="fr-F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SEPTEMBRE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BF5"/>
                    </a:solidFill>
                  </a:tcPr>
                </a:tc>
              </a:tr>
              <a:tr h="291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b="1" lang="fr-FR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OCTOBRE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b="1" lang="fr-FR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b="1" lang="fr-FR" sz="14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NOVEMBRE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FR"/>
                        <a:t>0</a:t>
                      </a:r>
                      <a:r>
                        <a:rPr b="0" lang="fr-F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 DÉCEMBRE 2025</a:t>
                      </a:r>
                      <a:endParaRPr b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</a:tbl>
          </a:graphicData>
        </a:graphic>
      </p:graphicFrame>
      <p:sp>
        <p:nvSpPr>
          <p:cNvPr id="249" name="Google Shape;249;p7"/>
          <p:cNvSpPr/>
          <p:nvPr/>
        </p:nvSpPr>
        <p:spPr>
          <a:xfrm>
            <a:off x="2934000" y="2844720"/>
            <a:ext cx="1810440" cy="1189440"/>
          </a:xfrm>
          <a:prstGeom prst="homePlate">
            <a:avLst>
              <a:gd fmla="val 50000" name="adj"/>
            </a:avLst>
          </a:prstGeom>
          <a:solidFill>
            <a:srgbClr val="FFFF00"/>
          </a:solidFill>
          <a:ln cap="flat" cmpd="sng" w="25400">
            <a:solidFill>
              <a:srgbClr val="BC8E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350"/>
              <a:buFont typeface="Calibri"/>
              <a:buNone/>
            </a:pPr>
            <a:r>
              <a:rPr b="1" i="0" lang="fr-FR" sz="135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IMPORTANT !</a:t>
            </a:r>
            <a:endParaRPr b="0" i="0" sz="13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350"/>
              <a:buFont typeface="Calibri"/>
              <a:buNone/>
            </a:pPr>
            <a:r>
              <a:rPr b="1" i="0" lang="fr-FR" sz="135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Prendre en compte le délai d’acheminement du courrier</a:t>
            </a:r>
            <a:endParaRPr b="0" i="0" sz="13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7"/>
          <p:cNvSpPr/>
          <p:nvPr/>
        </p:nvSpPr>
        <p:spPr>
          <a:xfrm>
            <a:off x="2934000" y="2288880"/>
            <a:ext cx="1810440" cy="441360"/>
          </a:xfrm>
          <a:prstGeom prst="homePlate">
            <a:avLst>
              <a:gd fmla="val 50000" name="adj"/>
            </a:avLst>
          </a:prstGeom>
          <a:solidFill>
            <a:srgbClr val="FFFF00"/>
          </a:solidFill>
          <a:ln cap="flat" cmpd="sng" w="25400">
            <a:solidFill>
              <a:srgbClr val="BC8E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Arial"/>
              <a:buNone/>
            </a:pPr>
            <a:r>
              <a:rPr b="1" i="0" lang="fr-FR" sz="9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Courrier « postal »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Arial"/>
              <a:buNone/>
            </a:pPr>
            <a:r>
              <a:rPr b="1" i="0" lang="fr-FR" sz="9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Arial"/>
              <a:buNone/>
            </a:pPr>
            <a:r>
              <a:rPr b="1" i="0" lang="fr-FR" sz="9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Envoi des documents .pdf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7"/>
          <p:cNvSpPr/>
          <p:nvPr/>
        </p:nvSpPr>
        <p:spPr>
          <a:xfrm flipH="1">
            <a:off x="2382120" y="1732680"/>
            <a:ext cx="1814040" cy="441360"/>
          </a:xfrm>
          <a:prstGeom prst="homePlate">
            <a:avLst>
              <a:gd fmla="val 50000" name="adj"/>
            </a:avLst>
          </a:prstGeom>
          <a:solidFill>
            <a:srgbClr val="FFFF00"/>
          </a:solidFill>
          <a:ln cap="flat" cmpd="sng" w="25400">
            <a:solidFill>
              <a:srgbClr val="BC8E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Arial"/>
              <a:buNone/>
            </a:pPr>
            <a:r>
              <a:rPr b="1" i="0" lang="fr-FR" sz="9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Formulaire format Word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Arial"/>
              <a:buNone/>
            </a:pPr>
            <a:r>
              <a:rPr b="1" i="0" lang="fr-FR" sz="9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Autres documents en .pdf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2017-06-05T22:00:42Z</dcterms:created>
  <dc:creator>JCI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7</vt:i4>
  </property>
  <property fmtid="{D5CDD505-2E9C-101B-9397-08002B2CF9AE}" pid="3" name="PresentationFormat">
    <vt:lpwstr>Affichage à l'écran (16:9)</vt:lpwstr>
  </property>
  <property fmtid="{D5CDD505-2E9C-101B-9397-08002B2CF9AE}" pid="4" name="Slides">
    <vt:i4>7</vt:i4>
  </property>
</Properties>
</file>